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66" r:id="rId4"/>
    <p:sldId id="263" r:id="rId5"/>
    <p:sldId id="264" r:id="rId6"/>
    <p:sldId id="265" r:id="rId7"/>
    <p:sldId id="285" r:id="rId8"/>
    <p:sldId id="286" r:id="rId9"/>
    <p:sldId id="287" r:id="rId10"/>
    <p:sldId id="273" r:id="rId11"/>
    <p:sldId id="288" r:id="rId12"/>
    <p:sldId id="289" r:id="rId13"/>
    <p:sldId id="291" r:id="rId14"/>
    <p:sldId id="290" r:id="rId15"/>
    <p:sldId id="292" r:id="rId16"/>
    <p:sldId id="294" r:id="rId17"/>
    <p:sldId id="293" r:id="rId18"/>
    <p:sldId id="295" r:id="rId19"/>
    <p:sldId id="298" r:id="rId20"/>
    <p:sldId id="296" r:id="rId21"/>
    <p:sldId id="276" r:id="rId22"/>
    <p:sldId id="277" r:id="rId23"/>
    <p:sldId id="28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edlaw.org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778575"/>
          </a:xfrm>
        </p:spPr>
        <p:txBody>
          <a:bodyPr/>
          <a:lstStyle/>
          <a:p>
            <a:r>
              <a:rPr lang="en-US" dirty="0" smtClean="0"/>
              <a:t>Advocating for Students with Disabilities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Crystal Grant, J.D., M.S.W.</a:t>
            </a:r>
          </a:p>
          <a:p>
            <a:r>
              <a:rPr lang="en-US" dirty="0" smtClean="0"/>
              <a:t>Duke Children’s Law Clinic</a:t>
            </a:r>
          </a:p>
          <a:p>
            <a:r>
              <a:rPr lang="en-US" dirty="0" smtClean="0"/>
              <a:t>December 9, 2020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511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Eligibility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Autism Spectrum Disorder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Deaf-Blindness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Serious Emotional Disability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Deafness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Hearing impairment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Multiple disabilities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Intellectual disability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Orthopedic impairment</a:t>
            </a:r>
            <a:endParaRPr lang="en-US" dirty="0">
              <a:solidFill>
                <a:srgbClr val="21212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Other health impaired (includes ADD/ADHD)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 smtClean="0"/>
              <a:t>Specific </a:t>
            </a:r>
            <a:r>
              <a:rPr lang="en-US" altLang="en-US" dirty="0"/>
              <a:t>learning disabled (includes dyslexia)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Speech/language impairment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Traumatic brain injury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Visual impairment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Developmental delay (ages 3 – 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51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41070" y="457200"/>
            <a:ext cx="11754196" cy="5436523"/>
          </a:xfrm>
        </p:spPr>
        <p:txBody>
          <a:bodyPr/>
          <a:lstStyle/>
          <a:p>
            <a:r>
              <a:rPr lang="en-US" altLang="en-US" sz="2800" dirty="0"/>
              <a:t>“Educational progress” is not just academic learning, but includes –</a:t>
            </a:r>
          </a:p>
          <a:p>
            <a:pPr lvl="1"/>
            <a:r>
              <a:rPr lang="en-US" altLang="en-US" sz="2400" dirty="0"/>
              <a:t>Socialization</a:t>
            </a:r>
          </a:p>
          <a:p>
            <a:pPr lvl="1"/>
            <a:r>
              <a:rPr lang="en-US" altLang="en-US" sz="2400" dirty="0"/>
              <a:t>Adaptive/functional skills</a:t>
            </a:r>
          </a:p>
          <a:p>
            <a:pPr lvl="1"/>
            <a:r>
              <a:rPr lang="en-US" altLang="en-US" sz="2400" dirty="0"/>
              <a:t>Language and communication</a:t>
            </a:r>
          </a:p>
          <a:p>
            <a:pPr lvl="1"/>
            <a:r>
              <a:rPr lang="en-US" altLang="en-US" sz="2400" dirty="0"/>
              <a:t>Reduction of behavioral </a:t>
            </a:r>
            <a:r>
              <a:rPr lang="en-US" altLang="en-US" sz="2400" dirty="0" smtClean="0"/>
              <a:t>problems</a:t>
            </a:r>
            <a:endParaRPr lang="en-US" altLang="en-US" sz="2400" dirty="0"/>
          </a:p>
          <a:p>
            <a:pPr lvl="1"/>
            <a:r>
              <a:rPr lang="en-US" altLang="en-US" sz="2400" dirty="0" smtClean="0"/>
              <a:t>Students may qualify for special education even if they are advancing from grade to grade</a:t>
            </a:r>
          </a:p>
          <a:p>
            <a:pPr lvl="1"/>
            <a:endParaRPr lang="en-US" altLang="en-US" sz="2400" dirty="0"/>
          </a:p>
          <a:p>
            <a:pPr lvl="1"/>
            <a:endParaRPr lang="en-US" altLang="en-US" sz="2400" dirty="0" smtClean="0"/>
          </a:p>
          <a:p>
            <a:pPr marL="201168" lvl="1" indent="0">
              <a:buNone/>
            </a:pPr>
            <a:r>
              <a:rPr lang="en-US" altLang="en-US" sz="2400" b="1" i="1" dirty="0" smtClean="0"/>
              <a:t>How do schools determine which students </a:t>
            </a:r>
            <a:r>
              <a:rPr lang="en-US" altLang="en-US" sz="2400" b="1" i="1" dirty="0" smtClean="0"/>
              <a:t>should be evaluated for </a:t>
            </a:r>
            <a:r>
              <a:rPr lang="en-US" altLang="en-US" sz="2400" b="1" i="1" dirty="0" smtClean="0"/>
              <a:t>special education?</a:t>
            </a:r>
            <a:endParaRPr lang="en-US" altLang="en-US" sz="2400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83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342692"/>
          </a:xfrm>
        </p:spPr>
        <p:txBody>
          <a:bodyPr/>
          <a:lstStyle/>
          <a:p>
            <a:r>
              <a:rPr lang="en-US" dirty="0" smtClean="0"/>
              <a:t>Child </a:t>
            </a:r>
            <a:r>
              <a:rPr lang="en-US" dirty="0" smtClean="0"/>
              <a:t>Find-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Schools are </a:t>
            </a:r>
            <a:r>
              <a:rPr lang="en-US" sz="2400" b="1" dirty="0" smtClean="0"/>
              <a:t>required</a:t>
            </a:r>
            <a:r>
              <a:rPr lang="en-US" sz="2400" dirty="0" smtClean="0"/>
              <a:t> to locate, identify and evaluate all students suspected of having a disability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</a:rPr>
              <a:t> </a:t>
            </a:r>
            <a:r>
              <a:rPr lang="en-US" sz="2400" dirty="0"/>
              <a:t>Child must be “referred” to be evaluated for possible special </a:t>
            </a:r>
            <a:r>
              <a:rPr lang="en-US" sz="2400" dirty="0" smtClean="0"/>
              <a:t>education </a:t>
            </a:r>
            <a:r>
              <a:rPr lang="en-US" sz="2400" dirty="0"/>
              <a:t>services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 Children </a:t>
            </a:r>
            <a:r>
              <a:rPr lang="en-US" sz="2400" dirty="0"/>
              <a:t>can be referred by </a:t>
            </a:r>
            <a:r>
              <a:rPr lang="en-US" sz="2400" dirty="0" smtClean="0"/>
              <a:t>school staff or their parents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 The parent must agree for the evaluation to </a:t>
            </a:r>
            <a:r>
              <a:rPr lang="en-US" sz="2400" dirty="0" smtClean="0"/>
              <a:t>proceed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 The </a:t>
            </a:r>
            <a:r>
              <a:rPr lang="en-US" sz="2400" dirty="0"/>
              <a:t>school then has 90 days to evaluate the child </a:t>
            </a:r>
            <a:r>
              <a:rPr lang="en-US" sz="2400" dirty="0" smtClean="0"/>
              <a:t>and hold an meeting to determine eligibility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6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ircle of Team members">
            <a:extLst>
              <a:ext uri="{FF2B5EF4-FFF2-40B4-BE49-F238E27FC236}">
                <a16:creationId xmlns:a16="http://schemas.microsoft.com/office/drawing/2014/main" id="{68063AB5-D404-4215-8A76-CA8AF9420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025" y="299563"/>
            <a:ext cx="5655187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72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IEP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3"/>
            <a:ext cx="5469776" cy="421332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Area(s) of eligibility </a:t>
            </a:r>
          </a:p>
          <a:p>
            <a:r>
              <a:rPr lang="en-US" dirty="0"/>
              <a:t>Present levels of academic &amp; functional performance </a:t>
            </a:r>
          </a:p>
          <a:p>
            <a:r>
              <a:rPr lang="en-US" dirty="0"/>
              <a:t>Annual, measurable goals (academic &amp; functional) </a:t>
            </a:r>
          </a:p>
          <a:p>
            <a:r>
              <a:rPr lang="en-US" dirty="0"/>
              <a:t>How goals will be measured </a:t>
            </a:r>
          </a:p>
          <a:p>
            <a:r>
              <a:rPr lang="en-US" dirty="0"/>
              <a:t>Program modifications or accommodations </a:t>
            </a:r>
          </a:p>
          <a:p>
            <a:r>
              <a:rPr lang="en-US" dirty="0"/>
              <a:t>Testing accommodations </a:t>
            </a:r>
          </a:p>
          <a:p>
            <a:r>
              <a:rPr lang="en-US" dirty="0"/>
              <a:t>Related services </a:t>
            </a:r>
          </a:p>
          <a:p>
            <a:r>
              <a:rPr lang="en-US" dirty="0"/>
              <a:t>Nonacademic services and activities </a:t>
            </a:r>
          </a:p>
          <a:p>
            <a:r>
              <a:rPr lang="en-US" dirty="0"/>
              <a:t>Frequency &amp; location of specially designed instruction </a:t>
            </a:r>
          </a:p>
          <a:p>
            <a:r>
              <a:rPr lang="en-US" dirty="0"/>
              <a:t>Behavior intervention supports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Graphic 6" descr="Checklist">
            <a:extLst>
              <a:ext uri="{FF2B5EF4-FFF2-40B4-BE49-F238E27FC236}">
                <a16:creationId xmlns:a16="http://schemas.microsoft.com/office/drawing/2014/main" id="{5E75F7C0-4459-4C01-8D90-DD451C50DD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952506" y="1995979"/>
            <a:ext cx="3361113" cy="336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requirements-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Free appropriate public education (FAPE)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i="1" dirty="0" smtClean="0"/>
              <a:t>Rowley</a:t>
            </a:r>
            <a:r>
              <a:rPr lang="en-US" dirty="0" smtClean="0"/>
              <a:t> and </a:t>
            </a:r>
            <a:r>
              <a:rPr lang="en-US" i="1" dirty="0" err="1" smtClean="0"/>
              <a:t>Endrew</a:t>
            </a:r>
            <a:r>
              <a:rPr lang="en-US" i="1" dirty="0" smtClean="0"/>
              <a:t> F.</a:t>
            </a:r>
            <a:endParaRPr lang="en-US" i="1" dirty="0"/>
          </a:p>
          <a:p>
            <a:pPr marL="0" indent="0">
              <a:buNone/>
            </a:pPr>
            <a:r>
              <a:rPr lang="en-US" b="1" dirty="0" smtClean="0"/>
              <a:t> In the least restrictive environment (LRE)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General education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Resource room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Self- contained classroom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Day treatment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Residential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Homebound</a:t>
            </a:r>
          </a:p>
        </p:txBody>
      </p:sp>
    </p:spTree>
    <p:extLst>
      <p:ext uri="{BB962C8B-B14F-4D97-AF65-F5344CB8AC3E}">
        <p14:creationId xmlns:p14="http://schemas.microsoft.com/office/powerpoint/2010/main" val="356461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Dispute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/>
              <a:t>Common disputes: </a:t>
            </a:r>
            <a:r>
              <a:rPr lang="en-US" sz="2400" dirty="0" smtClean="0"/>
              <a:t>eligibility, FAPE, LRE, placement, behavior/discipline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/>
              <a:t>Resolution options: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IEP meeting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Independent Educational Evaluation (IEE)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Facilitated IEP meeting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Mediation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State complaint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Due process hearing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610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504 of the Rehabilitation Act of 1973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Prohibits discrimination against people with disabilities in educational institutions that </a:t>
            </a:r>
            <a:r>
              <a:rPr lang="en-US" sz="2800" dirty="0" smtClean="0"/>
              <a:t>receive </a:t>
            </a:r>
            <a:r>
              <a:rPr lang="en-US" sz="2800" dirty="0" smtClean="0"/>
              <a:t>federal funds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To be eligible under Section 504, an individual must: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2800" dirty="0" smtClean="0"/>
              <a:t>Have a physical or mental impairment 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2800" dirty="0" smtClean="0"/>
              <a:t>The impairment substantially limits a major life activity</a:t>
            </a:r>
          </a:p>
          <a:p>
            <a:pPr marL="201168" lvl="1" indent="0">
              <a:buNone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/>
              <a:t> Accommodations not special education</a:t>
            </a:r>
          </a:p>
        </p:txBody>
      </p:sp>
    </p:spTree>
    <p:extLst>
      <p:ext uri="{BB962C8B-B14F-4D97-AF65-F5344CB8AC3E}">
        <p14:creationId xmlns:p14="http://schemas.microsoft.com/office/powerpoint/2010/main" val="68019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EPSDT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 Early and Periodic Screening, Diagnosis and Treatment (EPSDT)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 Falls under the Medicaid federal and state statutes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 Available to children and youth up to age 21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 </a:t>
            </a:r>
            <a:r>
              <a:rPr lang="en-US" sz="3600" dirty="0" smtClean="0"/>
              <a:t>EPSDT = Health check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 </a:t>
            </a:r>
            <a:r>
              <a:rPr lang="en-US" sz="3600" dirty="0" smtClean="0"/>
              <a:t>+ all necessary treatment described in the Act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0797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EPSDT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42 U.S.C. § 1396a(a)(43)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 Must provide or arrange for the provision of screening services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 Must arrange for (directly or through referral to appropriate agencies) corrective treatment for needs identified through screening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3936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8284"/>
            <a:ext cx="10058400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Special Education Basics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Strategies for Advocacy</a:t>
            </a:r>
            <a:endParaRPr lang="en-US" sz="3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Strategies for Resolving Disputes</a:t>
            </a:r>
            <a:endParaRPr lang="en-US" sz="3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Q &amp; A</a:t>
            </a: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41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EPSDT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501" y="2035534"/>
            <a:ext cx="10495721" cy="413467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Children living in poverty are </a:t>
            </a:r>
            <a:r>
              <a:rPr lang="en-US" b="1" dirty="0" smtClean="0"/>
              <a:t>more likely to have: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Vision, hearing and speech problems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Untreated tooth decay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Elevated lead blood levels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Behavioral health problems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Anemia, Asthma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Many other health conditions</a:t>
            </a:r>
          </a:p>
          <a:p>
            <a:pPr marL="0" indent="0">
              <a:buNone/>
            </a:pPr>
            <a:r>
              <a:rPr lang="en-US" b="1" dirty="0" smtClean="0"/>
              <a:t>Goal is to discover and treat conditions as early as possible!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sz="1800" i="1" dirty="0" smtClean="0"/>
              <a:t>Taken from National Health Law Program (NHELP), October 2007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57623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Section 504 Disputes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Eligibility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FAPE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Implementation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Discipline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b="1" i="1" dirty="0" smtClean="0"/>
              <a:t>Discrimination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105416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Resolving Disputes under Section 504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Section 504 meeting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Contact Section 504 Coordinator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File a grievance with the school district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Office of Civil Rights (OCR) Complaint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Due process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019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68131"/>
            <a:ext cx="10058400" cy="1450757"/>
          </a:xfrm>
        </p:spPr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pic>
        <p:nvPicPr>
          <p:cNvPr id="4" name="Picture 1" descr="CELC_sm_shield_col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715" y="2428108"/>
            <a:ext cx="2541847" cy="277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10544" y="2316441"/>
            <a:ext cx="68164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Crystal Grant, </a:t>
            </a:r>
            <a:r>
              <a:rPr lang="en-US" b="1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Interim Director</a:t>
            </a:r>
            <a:endParaRPr lang="en-US" b="1" dirty="0" smtClean="0">
              <a:solidFill>
                <a:srgbClr val="00000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Duke Children’s Law Clinic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Tel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 (888) 600-7274 (toll-free)</a:t>
            </a:r>
            <a:endParaRPr lang="en-US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(919) 613-7169</a:t>
            </a:r>
            <a:endParaRPr lang="en-US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Fax (919) 613-7262</a:t>
            </a:r>
            <a:endParaRPr lang="en-US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endParaRPr lang="en-US" sz="24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hlinkClick r:id="rId3"/>
              </a:rPr>
              <a:t>www.childedlaw.org</a:t>
            </a:r>
            <a:endParaRPr lang="en-US" sz="2400" b="1" dirty="0" smtClean="0">
              <a:solidFill>
                <a:srgbClr val="00000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rgbClr val="00000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c</a:t>
            </a:r>
            <a:r>
              <a:rPr lang="en-US" b="1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rystal.grant@law.duke.edu</a:t>
            </a:r>
            <a:endParaRPr lang="en-US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63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Duke Children’s Law Clinic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800" dirty="0"/>
              <a:t>A clinical education program at Duke Law School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endParaRPr lang="en-US" sz="2800" dirty="0"/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800" dirty="0"/>
              <a:t>Allows law students to interview, advise, and represent low-income clients under the supervision of law school faculty</a:t>
            </a:r>
          </a:p>
          <a:p>
            <a:pPr marL="0" indent="0">
              <a:buNone/>
              <a:defRPr/>
            </a:pPr>
            <a:endParaRPr lang="en-US" sz="2800" dirty="0"/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800" dirty="0"/>
              <a:t>Focuses on cases that benefit the well-being of children; particular expertise in special </a:t>
            </a:r>
            <a:r>
              <a:rPr lang="en-US" sz="2800" dirty="0" smtClean="0"/>
              <a:t>education, school discipline </a:t>
            </a:r>
            <a:r>
              <a:rPr lang="en-US" sz="2800" dirty="0"/>
              <a:t>and </a:t>
            </a:r>
            <a:r>
              <a:rPr lang="en-US" sz="2800" dirty="0" smtClean="0"/>
              <a:t>public benefits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7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Medical-Legal 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Attorneys serve as </a:t>
            </a:r>
            <a:r>
              <a:rPr lang="en-US" sz="2400" dirty="0"/>
              <a:t>“specialists” who can address some of the non-medical obstacles that affect </a:t>
            </a:r>
            <a:r>
              <a:rPr lang="en-US" sz="2400" dirty="0" smtClean="0"/>
              <a:t>health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Attempt </a:t>
            </a:r>
            <a:r>
              <a:rPr lang="en-US" sz="2400" dirty="0"/>
              <a:t>to remedy social factors that influence health through enforcement of laws and regulations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https://dl.boxcloud.com/api/2.0/internal_files/537376847351/versions/569443398551/representations/jpg_paged_2048x2048/content/1.jpg?access_token=1!_WCtyiKQdIruCATvz6wtz-NYL1UQxe-yugztMCV3RSjKvatTEN1dT_65-o0nZ-EOhMie6O7P4CIojvfb6ZXI6mCQ5Y9LbuPsdejln0gE0o_oSdcjc9i5I5erYpx5bqqogHkvrgweuS_uXI_9B_s3Co5B5qkr0dVPqgSUsNS9hPmaC0MSNW1ad2OtaTp6BlZ6ROy2GWkdItjQE9m2QWeQn6vFzDVeNJBHqP6BgmVIYXvG8mBzv6kLAXHm-_V3S6E96vH6sMYTAvDvL6Fy6oqSA9yVAp-S22DQR0yJ6BhTpOk645WdNbSWE8QyQpxSIaiIEV3Y0WAyqeJnhZJ7O0oiOqahXdfTgdogF2QrfIQCq7nyoQi-ie9w4NF65xUmOsyyYavWRygA70OBrfzDTQKCDsFum_UTOWCdqcocrRx0916nz_rljHn9JzJBu7YSx_up6LNiku1qYA5brg-xxM4SQQaSh_IqO8pHfC0jaSsATFoY-QTf-T7ZouZSIEfVHVmmySjN3Vy5LNzj7YUbDLCnnNiccmWqs21QjzQ00RAWL2OO7LfMGDpSG6iKD_1xgvsdzQ..&amp;box_client_name=box-content-preview&amp;box_client_version=2.22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586" y="1845734"/>
            <a:ext cx="5234666" cy="340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37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Legal Remedies to Address the Social Determinants of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988" y="1845734"/>
            <a:ext cx="11067012" cy="402336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b="1" dirty="0"/>
              <a:t>Inadequate health </a:t>
            </a:r>
            <a:r>
              <a:rPr lang="en-US" altLang="en-US" b="1" dirty="0" smtClean="0"/>
              <a:t>coverage  </a:t>
            </a:r>
            <a:endParaRPr lang="en-US" altLang="en-US" b="1" dirty="0"/>
          </a:p>
          <a:p>
            <a:pPr>
              <a:defRPr/>
            </a:pPr>
            <a:endParaRPr lang="en-US" altLang="en-US" b="1" dirty="0"/>
          </a:p>
          <a:p>
            <a:pPr>
              <a:defRPr/>
            </a:pPr>
            <a:endParaRPr lang="en-US" altLang="en-US" b="1" dirty="0"/>
          </a:p>
          <a:p>
            <a:pPr marL="0" indent="0">
              <a:buNone/>
              <a:defRPr/>
            </a:pPr>
            <a:r>
              <a:rPr lang="en-US" altLang="en-US" b="1" dirty="0"/>
              <a:t>Food insecurity</a:t>
            </a:r>
          </a:p>
          <a:p>
            <a:pPr>
              <a:defRPr/>
            </a:pPr>
            <a:endParaRPr lang="en-US" altLang="en-US" b="1" dirty="0"/>
          </a:p>
          <a:p>
            <a:pPr>
              <a:defRPr/>
            </a:pPr>
            <a:endParaRPr lang="en-US" altLang="en-US" b="1" dirty="0"/>
          </a:p>
          <a:p>
            <a:pPr marL="0" indent="0">
              <a:buNone/>
              <a:defRPr/>
            </a:pPr>
            <a:r>
              <a:rPr lang="en-US" altLang="en-US" b="1" dirty="0"/>
              <a:t>Income instability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034740" y="184573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94764" y="1845734"/>
            <a:ext cx="5255491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700" b="1" dirty="0" smtClean="0"/>
              <a:t>Appeal </a:t>
            </a:r>
            <a:r>
              <a:rPr lang="en-US" altLang="en-US" sz="1700" b="1" dirty="0"/>
              <a:t>of eligibility and service denials of </a:t>
            </a:r>
            <a:r>
              <a:rPr lang="en-US" altLang="en-US" sz="1700" b="1" dirty="0" smtClean="0"/>
              <a:t>Medicaid</a:t>
            </a:r>
          </a:p>
          <a:p>
            <a:pPr marL="342900" lvl="2" indent="-3429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700" b="1" dirty="0" smtClean="0"/>
              <a:t>NC </a:t>
            </a:r>
            <a:r>
              <a:rPr lang="en-US" altLang="en-US" sz="1700" b="1" dirty="0"/>
              <a:t>Health Choice for </a:t>
            </a:r>
            <a:r>
              <a:rPr lang="en-US" altLang="en-US" sz="1700" b="1" dirty="0" smtClean="0"/>
              <a:t>Children</a:t>
            </a:r>
          </a:p>
          <a:p>
            <a:pPr marL="342900" lvl="2" indent="-3429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700" b="1" dirty="0" smtClean="0"/>
              <a:t>Veteran’s </a:t>
            </a:r>
            <a:r>
              <a:rPr lang="en-US" altLang="en-US" sz="1700" b="1" dirty="0"/>
              <a:t>health benefits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034740" y="314344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31710" y="3221868"/>
            <a:ext cx="3642857" cy="3277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2" indent="-3429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700" b="1" dirty="0"/>
              <a:t>Appeal of denial of “Food Stamps”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034740" y="45062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11638" y="4362553"/>
            <a:ext cx="5504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ct val="90000"/>
              </a:lnSpc>
              <a:buClr>
                <a:schemeClr val="tx2"/>
              </a:buClr>
              <a:defRPr/>
            </a:pPr>
            <a:r>
              <a:rPr lang="en-US" altLang="en-US" sz="1700" b="1" dirty="0"/>
              <a:t> </a:t>
            </a:r>
            <a:r>
              <a:rPr lang="en-US" altLang="en-US" sz="1700" b="1" dirty="0" smtClean="0"/>
              <a:t>     Appeal </a:t>
            </a:r>
            <a:r>
              <a:rPr lang="en-US" altLang="en-US" sz="1700" b="1" dirty="0"/>
              <a:t>of denials of other public assistance programs</a:t>
            </a:r>
          </a:p>
          <a:p>
            <a:pPr marL="636588" lvl="3" indent="-342900">
              <a:lnSpc>
                <a:spcPct val="90000"/>
              </a:lnSpc>
              <a:buFontTx/>
              <a:buChar char="•"/>
              <a:defRPr/>
            </a:pPr>
            <a:r>
              <a:rPr lang="en-US" altLang="en-US" sz="1600" b="1" dirty="0"/>
              <a:t>Supplemental Security Income (SSI)</a:t>
            </a:r>
          </a:p>
          <a:p>
            <a:pPr marL="636588" lvl="3" indent="-342900">
              <a:lnSpc>
                <a:spcPct val="90000"/>
              </a:lnSpc>
              <a:buFontTx/>
              <a:buChar char="•"/>
              <a:defRPr/>
            </a:pPr>
            <a:r>
              <a:rPr lang="en-US" altLang="en-US" sz="1600" b="1" dirty="0" smtClean="0"/>
              <a:t>Work </a:t>
            </a:r>
            <a:r>
              <a:rPr lang="en-US" altLang="en-US" sz="1600" b="1" dirty="0"/>
              <a:t>First for </a:t>
            </a:r>
            <a:r>
              <a:rPr lang="en-US" altLang="en-US" sz="1600" b="1" dirty="0" smtClean="0"/>
              <a:t>Families (TANF)</a:t>
            </a:r>
          </a:p>
          <a:p>
            <a:pPr marL="636588" lvl="3" indent="-342900">
              <a:lnSpc>
                <a:spcPct val="90000"/>
              </a:lnSpc>
              <a:buFontTx/>
              <a:buChar char="•"/>
              <a:defRPr/>
            </a:pPr>
            <a:r>
              <a:rPr lang="en-US" altLang="en-US" sz="1700" b="1" dirty="0" smtClean="0"/>
              <a:t>Appeal </a:t>
            </a:r>
            <a:r>
              <a:rPr lang="en-US" altLang="en-US" sz="1700" b="1" dirty="0"/>
              <a:t>of denial/ termination of unemployment </a:t>
            </a:r>
            <a:r>
              <a:rPr lang="en-US" altLang="en-US" sz="1700" b="1" dirty="0" smtClean="0"/>
              <a:t>benefits</a:t>
            </a:r>
          </a:p>
          <a:p>
            <a:pPr marL="636588" lvl="3" indent="-342900">
              <a:lnSpc>
                <a:spcPct val="90000"/>
              </a:lnSpc>
              <a:buFontTx/>
              <a:buChar char="•"/>
              <a:defRPr/>
            </a:pPr>
            <a:r>
              <a:rPr lang="en-US" altLang="en-US" sz="1700" b="1" dirty="0" smtClean="0">
                <a:sym typeface="Wingdings" panose="05000000000000000000" pitchFamily="2" charset="2"/>
              </a:rPr>
              <a:t>Enforcement </a:t>
            </a:r>
            <a:r>
              <a:rPr lang="en-US" altLang="en-US" sz="1700" b="1" dirty="0">
                <a:sym typeface="Wingdings" panose="05000000000000000000" pitchFamily="2" charset="2"/>
              </a:rPr>
              <a:t>of consumer protection laws</a:t>
            </a:r>
          </a:p>
        </p:txBody>
      </p:sp>
    </p:spTree>
    <p:extLst>
      <p:ext uri="{BB962C8B-B14F-4D97-AF65-F5344CB8AC3E}">
        <p14:creationId xmlns:p14="http://schemas.microsoft.com/office/powerpoint/2010/main" val="253736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Legal Remedies to Address the Social Determinants of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Family safety and instability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altLang="en-US" b="1" dirty="0"/>
              <a:t>Educational inadequacy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034740" y="184573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87128" y="1845734"/>
            <a:ext cx="41009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b="1" dirty="0"/>
              <a:t>Domestic violence </a:t>
            </a:r>
            <a:r>
              <a:rPr lang="en-US" altLang="en-US" b="1" dirty="0" smtClean="0"/>
              <a:t>orders</a:t>
            </a:r>
          </a:p>
          <a:p>
            <a:pPr marL="342900" lvl="2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b="1" dirty="0" smtClean="0">
                <a:sym typeface="Wingdings" panose="05000000000000000000" pitchFamily="2" charset="2"/>
              </a:rPr>
              <a:t>Custody/visitation agreements</a:t>
            </a:r>
          </a:p>
          <a:p>
            <a:pPr marL="342900" lvl="2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Powers </a:t>
            </a:r>
            <a:r>
              <a:rPr lang="en-US" altLang="en-US" b="1" dirty="0"/>
              <a:t>of Attorney for care of minors</a:t>
            </a:r>
          </a:p>
        </p:txBody>
      </p:sp>
      <p:sp>
        <p:nvSpPr>
          <p:cNvPr id="6" name="Rectangle 5"/>
          <p:cNvSpPr/>
          <p:nvPr/>
        </p:nvSpPr>
        <p:spPr>
          <a:xfrm>
            <a:off x="1097280" y="3072245"/>
            <a:ext cx="3408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b="1" dirty="0"/>
              <a:t>Housing</a:t>
            </a:r>
            <a:r>
              <a:rPr lang="en-US" altLang="en-US" b="1" dirty="0"/>
              <a:t> </a:t>
            </a:r>
            <a:r>
              <a:rPr lang="en-US" altLang="en-US" sz="2000" b="1" dirty="0"/>
              <a:t>stability and </a:t>
            </a:r>
            <a:r>
              <a:rPr lang="en-US" altLang="en-US" sz="2000" b="1" dirty="0" smtClean="0"/>
              <a:t>conditions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034740" y="331738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87128" y="2940247"/>
            <a:ext cx="499714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1700" b="1" dirty="0" smtClean="0">
                <a:sym typeface="Wingdings" panose="05000000000000000000" pitchFamily="2" charset="2"/>
              </a:rPr>
              <a:t>E</a:t>
            </a:r>
            <a:r>
              <a:rPr lang="en-US" altLang="en-US" sz="1700" b="1" dirty="0" smtClean="0"/>
              <a:t>nforcement </a:t>
            </a:r>
            <a:r>
              <a:rPr lang="en-US" altLang="en-US" sz="1700" b="1" dirty="0"/>
              <a:t>of tenant rights</a:t>
            </a:r>
          </a:p>
          <a:p>
            <a:pPr marL="579438" lvl="3" indent="-285750">
              <a:buFont typeface="Arial" panose="020B0604020202020204" pitchFamily="34" charset="0"/>
              <a:buChar char="•"/>
            </a:pPr>
            <a:r>
              <a:rPr lang="en-US" altLang="en-US" b="1" dirty="0"/>
              <a:t>“Habitability” lawsuits</a:t>
            </a:r>
          </a:p>
          <a:p>
            <a:pPr marL="579438" lvl="3" indent="-285750">
              <a:buFont typeface="Arial" panose="020B0604020202020204" pitchFamily="34" charset="0"/>
              <a:buChar char="•"/>
            </a:pPr>
            <a:r>
              <a:rPr lang="en-US" altLang="en-US" b="1" dirty="0"/>
              <a:t>Challenge illegal evictions</a:t>
            </a:r>
          </a:p>
          <a:p>
            <a:pPr marL="579438" lvl="3" indent="-285750">
              <a:buFont typeface="Arial" panose="020B0604020202020204" pitchFamily="34" charset="0"/>
              <a:buChar char="•"/>
            </a:pPr>
            <a:r>
              <a:rPr lang="en-US" altLang="en-US" b="1" dirty="0"/>
              <a:t>Challenge improper termination of housing subsidy</a:t>
            </a:r>
          </a:p>
          <a:p>
            <a:pPr marL="285750" lvl="2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1700" b="1" dirty="0" smtClean="0">
                <a:sym typeface="Wingdings" panose="05000000000000000000" pitchFamily="2" charset="2"/>
              </a:rPr>
              <a:t>F</a:t>
            </a:r>
            <a:r>
              <a:rPr lang="en-US" altLang="en-US" sz="1700" b="1" dirty="0" smtClean="0"/>
              <a:t>oreclosure </a:t>
            </a:r>
            <a:r>
              <a:rPr lang="en-US" altLang="en-US" sz="1700" b="1" dirty="0"/>
              <a:t>assistance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034740" y="496634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87128" y="5035022"/>
            <a:ext cx="49045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1700" b="1" dirty="0"/>
              <a:t>Enforcement of special education rights</a:t>
            </a:r>
          </a:p>
          <a:p>
            <a:pPr marL="342900" lvl="2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1700" b="1" dirty="0" smtClean="0"/>
              <a:t>Challenge </a:t>
            </a:r>
            <a:r>
              <a:rPr lang="en-US" altLang="en-US" sz="1700" b="1" dirty="0"/>
              <a:t>improper school disciplinary actions</a:t>
            </a:r>
          </a:p>
        </p:txBody>
      </p:sp>
    </p:spTree>
    <p:extLst>
      <p:ext uri="{BB962C8B-B14F-4D97-AF65-F5344CB8AC3E}">
        <p14:creationId xmlns:p14="http://schemas.microsoft.com/office/powerpoint/2010/main" val="340001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43433"/>
          </a:xfrm>
        </p:spPr>
        <p:txBody>
          <a:bodyPr/>
          <a:lstStyle/>
          <a:p>
            <a:r>
              <a:rPr lang="en-US" b="1" dirty="0" smtClean="0"/>
              <a:t>The IDEA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456" y="1958109"/>
            <a:ext cx="4849090" cy="396240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A </a:t>
            </a:r>
            <a:r>
              <a:rPr lang="en-US" sz="2800" dirty="0" smtClean="0"/>
              <a:t>civil rights law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Entitlement that comes from </a:t>
            </a:r>
            <a:r>
              <a:rPr lang="en-US" sz="2800" dirty="0" smtClean="0"/>
              <a:t>     both </a:t>
            </a:r>
            <a:r>
              <a:rPr lang="en-US" sz="2800" dirty="0" smtClean="0"/>
              <a:t>federal and state law (</a:t>
            </a:r>
            <a:r>
              <a:rPr lang="en-US" sz="2800" dirty="0"/>
              <a:t>f</a:t>
            </a:r>
            <a:r>
              <a:rPr lang="en-US" sz="2800" dirty="0" smtClean="0"/>
              <a:t>unding statute)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Applies to all public schools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A system of programs and procedures made available to children with disabilities that impact their education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030" y="2128555"/>
            <a:ext cx="5182049" cy="379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2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IDEA’s Promise-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/>
              <a:t>All children with disabilities </a:t>
            </a:r>
            <a:r>
              <a:rPr lang="en-US" altLang="en-US" sz="2400" dirty="0" smtClean="0"/>
              <a:t>that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 smtClean="0"/>
              <a:t>affect </a:t>
            </a:r>
            <a:r>
              <a:rPr lang="en-US" altLang="en-US" sz="2400" dirty="0"/>
              <a:t>their learning are entitled </a:t>
            </a:r>
            <a:r>
              <a:rPr lang="en-US" altLang="en-US" sz="2400" dirty="0" smtClean="0"/>
              <a:t>to: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2400" dirty="0"/>
          </a:p>
          <a:p>
            <a:pPr lvl="1"/>
            <a:r>
              <a:rPr lang="en-US" altLang="en-US" sz="2400" dirty="0"/>
              <a:t>A “free, appropriate, public education”</a:t>
            </a:r>
          </a:p>
          <a:p>
            <a:pPr lvl="1"/>
            <a:r>
              <a:rPr lang="en-US" altLang="en-US" sz="2400" dirty="0"/>
              <a:t>In the “least restrictive environment”</a:t>
            </a:r>
          </a:p>
          <a:p>
            <a:pPr lvl="1"/>
            <a:r>
              <a:rPr lang="en-US" altLang="en-US" sz="2400" dirty="0"/>
              <a:t>Pursuant to an “individualized education program”</a:t>
            </a:r>
          </a:p>
          <a:p>
            <a:endParaRPr lang="en-US" dirty="0"/>
          </a:p>
        </p:txBody>
      </p:sp>
      <p:pic>
        <p:nvPicPr>
          <p:cNvPr id="4" name="Picture 4" descr="boy stud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9578" y="2014451"/>
            <a:ext cx="206533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04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Eligibility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800" dirty="0"/>
              <a:t>Special education eligibility is based on two prongs</a:t>
            </a:r>
            <a:r>
              <a:rPr lang="en-US" altLang="en-US" sz="2800" dirty="0" smtClean="0"/>
              <a:t>:</a:t>
            </a:r>
          </a:p>
          <a:p>
            <a:pPr marL="0" indent="0">
              <a:buNone/>
            </a:pPr>
            <a:endParaRPr lang="en-US" altLang="en-US" sz="2800" dirty="0"/>
          </a:p>
          <a:p>
            <a:pPr marL="658368" lvl="1" indent="-457200">
              <a:buFont typeface="+mj-lt"/>
              <a:buAutoNum type="arabicPeriod"/>
            </a:pPr>
            <a:r>
              <a:rPr lang="en-US" altLang="en-US" sz="2400" b="1" dirty="0">
                <a:solidFill>
                  <a:schemeClr val="tx1"/>
                </a:solidFill>
              </a:rPr>
              <a:t>Presence of a disability that </a:t>
            </a:r>
            <a:r>
              <a:rPr lang="en-US" altLang="en-US" sz="2400" b="1" dirty="0" smtClean="0">
                <a:solidFill>
                  <a:schemeClr val="tx1"/>
                </a:solidFill>
              </a:rPr>
              <a:t>interferes with </a:t>
            </a:r>
            <a:r>
              <a:rPr lang="en-US" altLang="en-US" sz="2400" b="1" dirty="0">
                <a:solidFill>
                  <a:schemeClr val="tx1"/>
                </a:solidFill>
              </a:rPr>
              <a:t>learning</a:t>
            </a:r>
          </a:p>
          <a:p>
            <a:pPr lvl="2"/>
            <a:r>
              <a:rPr lang="en-US" altLang="en-US" sz="2400" dirty="0"/>
              <a:t> on the list of 14 recognized disabilities;</a:t>
            </a:r>
          </a:p>
          <a:p>
            <a:pPr lvl="2"/>
            <a:r>
              <a:rPr lang="en-US" altLang="en-US" sz="2400" dirty="0"/>
              <a:t> meets the criteria set out in the federal regulations and state </a:t>
            </a:r>
            <a:r>
              <a:rPr lang="en-US" altLang="en-US" sz="2400" dirty="0" smtClean="0"/>
              <a:t>policies</a:t>
            </a:r>
          </a:p>
          <a:p>
            <a:pPr marL="384048" lvl="2" indent="0">
              <a:buNone/>
            </a:pPr>
            <a:endParaRPr lang="en-US" altLang="en-US" sz="1800" dirty="0"/>
          </a:p>
          <a:p>
            <a:pPr marL="658368" lvl="1" indent="-457200">
              <a:buFont typeface="+mj-lt"/>
              <a:buAutoNum type="arabicPeriod"/>
            </a:pPr>
            <a:r>
              <a:rPr lang="en-US" altLang="en-US" sz="2400" dirty="0"/>
              <a:t>As a result of the disability, the child needs </a:t>
            </a:r>
            <a:r>
              <a:rPr lang="en-US" altLang="en-US" sz="2400" b="1" dirty="0">
                <a:solidFill>
                  <a:schemeClr val="tx1"/>
                </a:solidFill>
              </a:rPr>
              <a:t>“special education and related services”  </a:t>
            </a:r>
            <a:r>
              <a:rPr lang="en-US" altLang="en-US" sz="2400" dirty="0"/>
              <a:t>(not just accommodations) to make reasonable educational progress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1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14837</TotalTime>
  <Words>989</Words>
  <Application>Microsoft Office PowerPoint</Application>
  <PresentationFormat>Widescreen</PresentationFormat>
  <Paragraphs>185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Times New Roman</vt:lpstr>
      <vt:lpstr>Wingdings</vt:lpstr>
      <vt:lpstr>Retrospect</vt:lpstr>
      <vt:lpstr>Advocating for Students with Disabilities</vt:lpstr>
      <vt:lpstr>Agenda:</vt:lpstr>
      <vt:lpstr>Duke Children’s Law Clinic</vt:lpstr>
      <vt:lpstr>Medical-Legal Partnerships</vt:lpstr>
      <vt:lpstr>Examples of Legal Remedies to Address the Social Determinants of Health</vt:lpstr>
      <vt:lpstr>Examples of Legal Remedies to Address the Social Determinants of Health</vt:lpstr>
      <vt:lpstr>The IDEA</vt:lpstr>
      <vt:lpstr>The IDEA’s Promise-</vt:lpstr>
      <vt:lpstr>Eligibility </vt:lpstr>
      <vt:lpstr>Categories of Eligibility</vt:lpstr>
      <vt:lpstr>PowerPoint Presentation</vt:lpstr>
      <vt:lpstr>Child Find-</vt:lpstr>
      <vt:lpstr>PowerPoint Presentation</vt:lpstr>
      <vt:lpstr>The IEP Meeting</vt:lpstr>
      <vt:lpstr>Legal requirements-</vt:lpstr>
      <vt:lpstr>Dispute Resolution</vt:lpstr>
      <vt:lpstr>Section 504 of the Rehabilitation Act of 1973</vt:lpstr>
      <vt:lpstr>EPSDT</vt:lpstr>
      <vt:lpstr> EPSDT Requirements</vt:lpstr>
      <vt:lpstr>Reasons for EPSDT</vt:lpstr>
      <vt:lpstr>Section 504 Disputes</vt:lpstr>
      <vt:lpstr>Resolving Disputes under Section 504</vt:lpstr>
      <vt:lpstr>Contact Information</vt:lpstr>
    </vt:vector>
  </TitlesOfParts>
  <Company>Duke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Medical-Legal Partnerships &amp; Upstream Advocacy</dc:title>
  <dc:creator>Crystal Grant, J.D.</dc:creator>
  <cp:lastModifiedBy>Crystal Grant, J.D.</cp:lastModifiedBy>
  <cp:revision>52</cp:revision>
  <dcterms:created xsi:type="dcterms:W3CDTF">2019-10-10T18:51:48Z</dcterms:created>
  <dcterms:modified xsi:type="dcterms:W3CDTF">2020-12-10T01:13:03Z</dcterms:modified>
</cp:coreProperties>
</file>